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3" r:id="rId2"/>
    <p:sldId id="564" r:id="rId3"/>
    <p:sldId id="565" r:id="rId4"/>
    <p:sldId id="569" r:id="rId5"/>
    <p:sldId id="562" r:id="rId6"/>
    <p:sldId id="563" r:id="rId7"/>
    <p:sldId id="566" r:id="rId8"/>
    <p:sldId id="567" r:id="rId9"/>
    <p:sldId id="570" r:id="rId10"/>
    <p:sldId id="571" r:id="rId11"/>
    <p:sldId id="568" r:id="rId12"/>
    <p:sldId id="572" r:id="rId1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54047"/>
    <a:srgbClr val="FFFFFE"/>
    <a:srgbClr val="002D4A"/>
    <a:srgbClr val="005493"/>
    <a:srgbClr val="00213B"/>
    <a:srgbClr val="005EB8"/>
    <a:srgbClr val="21893A"/>
    <a:srgbClr val="EE3AB5"/>
    <a:srgbClr val="DFD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0" autoAdjust="0"/>
    <p:restoredTop sz="89088" autoAdjust="0"/>
  </p:normalViewPr>
  <p:slideViewPr>
    <p:cSldViewPr>
      <p:cViewPr>
        <p:scale>
          <a:sx n="90" d="100"/>
          <a:sy n="90" d="100"/>
        </p:scale>
        <p:origin x="2728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2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7" Type="http://schemas.openxmlformats.org/officeDocument/2006/relationships/slide" Target="slides/slide6.xml"/><Relationship Id="rId16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tableStyles" Target="tableStyles.xml"/><Relationship Id="rId10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BBB13-6F2B-4C53-B305-695124B810EC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94B10-5C90-401B-9675-8DF51177E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16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33B5-D728-E146-B948-C37A5EC05FB8}" type="datetimeFigureOut">
              <a:rPr lang="en-US" smtClean="0"/>
              <a:t>1/22/20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02F00-C535-204F-B4B5-528FB2DC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smtClean="0"/>
              <a:t>Click to edit Master title style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 smtClean="0"/>
              <a:t>Click to add text</a:t>
            </a:r>
            <a:endParaRPr lang="en-US" sz="1400" dirty="0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44"/>
            <a:ext cx="1872706" cy="8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smtClean="0"/>
              <a:t>Click to edit Master title style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 smtClean="0"/>
              <a:t>Click to add text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478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8AA7BE-76E9-4E53-9EDF-D5A2CAA43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1D1562-9986-4FF1-9F6A-768B7CA9E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507051-E2E5-485B-A0E7-9AD0AEB5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D6F1972-88D9-4319-B6AC-A7DDB7A31D3A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A7E0FE-C836-458E-A4D3-4C14275D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8F7F8A-D659-42D5-8BCF-D9EF0373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A6B148C-5CEB-4D3D-A2E9-52EB9EDDB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0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95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spc="-10">
          <a:solidFill>
            <a:srgbClr val="483F6A"/>
          </a:solidFill>
          <a:latin typeface="Times New Roman"/>
          <a:ea typeface="ヒラギノ角ゴ Pro W3" charset="0"/>
          <a:cs typeface="Times New Roman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F5961"/>
          </a:solidFill>
          <a:latin typeface="+mn-lt"/>
          <a:ea typeface="ヒラギノ角ゴ Pro W3" charset="0"/>
          <a:cs typeface="ヒラギノ角ゴ Pro W3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ヒラギノ角ゴ Pro W3" charset="0"/>
          <a:cs typeface="ＭＳ Ｐゴシック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tif"/><Relationship Id="rId9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28.jpg"/><Relationship Id="rId21" Type="http://schemas.openxmlformats.org/officeDocument/2006/relationships/image" Target="../media/image29.png"/><Relationship Id="rId22" Type="http://schemas.openxmlformats.org/officeDocument/2006/relationships/image" Target="../media/image30.jpg"/><Relationship Id="rId23" Type="http://schemas.openxmlformats.org/officeDocument/2006/relationships/image" Target="../media/image31.png"/><Relationship Id="rId24" Type="http://schemas.openxmlformats.org/officeDocument/2006/relationships/image" Target="../media/image32.tiff"/><Relationship Id="rId10" Type="http://schemas.openxmlformats.org/officeDocument/2006/relationships/image" Target="../media/image18.jp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jp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:\CDTHub\LifETIME\Logos\NUI.jpg">
            <a:extLst>
              <a:ext uri="{FF2B5EF4-FFF2-40B4-BE49-F238E27FC236}">
                <a16:creationId xmlns:a16="http://schemas.microsoft.com/office/drawing/2014/main" xmlns="" id="{D23BD21C-247F-454C-A39E-0A02CAEBB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704" y="4388406"/>
            <a:ext cx="1064895" cy="32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:\CDTHub\LifETIME\Logos\birmingham-logo.png">
            <a:extLst>
              <a:ext uri="{FF2B5EF4-FFF2-40B4-BE49-F238E27FC236}">
                <a16:creationId xmlns:a16="http://schemas.microsoft.com/office/drawing/2014/main" xmlns="" id="{E6F7609F-E787-4419-99F7-46F3FF8B1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77" y="4332684"/>
            <a:ext cx="707231" cy="43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76E0A7-D554-40D5-8579-39A3FDCBA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43" y="4301728"/>
            <a:ext cx="835819" cy="49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Z:\CDTHub\LifETIME\Logos\Aston-University-Logo.jpg">
            <a:extLst>
              <a:ext uri="{FF2B5EF4-FFF2-40B4-BE49-F238E27FC236}">
                <a16:creationId xmlns:a16="http://schemas.microsoft.com/office/drawing/2014/main" xmlns="" id="{8326828B-1DAA-49ED-B99E-1C1FFDD8C0A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91" y="4355068"/>
            <a:ext cx="956786" cy="39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1B1EC94-7AD0-4511-B61A-0CDE41C586A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97" y="4397692"/>
            <a:ext cx="1228725" cy="30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Z:\CDTHub\LifETIME\Logos\SFI_logo_2016__master_colour_Boarder.jpg">
            <a:extLst>
              <a:ext uri="{FF2B5EF4-FFF2-40B4-BE49-F238E27FC236}">
                <a16:creationId xmlns:a16="http://schemas.microsoft.com/office/drawing/2014/main" xmlns="" id="{F0B074C5-067E-470C-A829-3DF5F7149AA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92" y="4330303"/>
            <a:ext cx="967264" cy="44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F71D35F-1A6A-46AD-93C7-235280FB49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14" y="146363"/>
            <a:ext cx="1170714" cy="635019"/>
          </a:xfrm>
          <a:prstGeom prst="rect">
            <a:avLst/>
          </a:prstGeom>
        </p:spPr>
      </p:pic>
      <p:pic>
        <p:nvPicPr>
          <p:cNvPr id="15" name="Picture 14" descr="Z:\CDTHub\LifETIME\Logos\UofG logo.gif">
            <a:extLst>
              <a:ext uri="{FF2B5EF4-FFF2-40B4-BE49-F238E27FC236}">
                <a16:creationId xmlns:a16="http://schemas.microsoft.com/office/drawing/2014/main" xmlns="" id="{37FE34FB-38AE-412E-BD93-477EA94157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9" y="146363"/>
            <a:ext cx="1356331" cy="4957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553660" y="2715766"/>
            <a:ext cx="350422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Manuel Salmeron-Sanchez</a:t>
            </a:r>
          </a:p>
          <a:p>
            <a:pPr algn="ctr"/>
            <a:r>
              <a:rPr lang="en-US" sz="2000" dirty="0" err="1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lifETIME</a:t>
            </a:r>
            <a:r>
              <a:rPr lang="en-US" sz="2000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 Executive Director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University of Glasgow</a:t>
            </a:r>
            <a:endParaRPr lang="en-US" sz="2000" dirty="0">
              <a:solidFill>
                <a:srgbClr val="0070C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0605" y="1692017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partners</a:t>
            </a:r>
            <a:endParaRPr lang="en-US" sz="2800" i="1" dirty="0">
              <a:solidFill>
                <a:srgbClr val="0070C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21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97" y="1347614"/>
            <a:ext cx="8460432" cy="25787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195486"/>
            <a:ext cx="4975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Partners - our crowdfunding model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851920" y="1635646"/>
            <a:ext cx="45365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971600" y="2139702"/>
            <a:ext cx="33123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824212" y="2906465"/>
            <a:ext cx="33123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283968" y="3147814"/>
            <a:ext cx="33123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9952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5048" y="1131590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Following the recruitment of a student the IP for a project will be agreed between the University, Company and Student. </a:t>
            </a:r>
            <a:endParaRPr lang="en-US" sz="2200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spcAft>
                <a:spcPts val="0"/>
              </a:spcAft>
            </a:pPr>
            <a:endParaRPr lang="en-US" sz="2200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This </a:t>
            </a:r>
            <a:r>
              <a:rPr lang="en-US" sz="2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will be in the format of a standard studentship agreement. </a:t>
            </a:r>
            <a:endParaRPr lang="en-US" sz="2200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spcAft>
                <a:spcPts val="0"/>
              </a:spcAft>
            </a:pPr>
            <a:endParaRPr lang="en-US" sz="2200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The </a:t>
            </a:r>
            <a:r>
              <a:rPr lang="en-US" sz="2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university that the project belongs to will be responsible for creation of the studentship agreement. </a:t>
            </a:r>
          </a:p>
          <a:p>
            <a:pPr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  <a:endParaRPr lang="en-US" sz="2200" i="0" dirty="0">
              <a:solidFill>
                <a:srgbClr val="000000"/>
              </a:solidFill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954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Partners - IP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5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245605-8474-DC46-8BD8-6E68440AD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51670"/>
            <a:ext cx="1895449" cy="97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4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030" y="267494"/>
            <a:ext cx="3833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84 students over 5 intakes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081" y="843558"/>
            <a:ext cx="58032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Costs 1 student: ~£118k</a:t>
            </a:r>
          </a:p>
          <a:p>
            <a:endParaRPr lang="en-US" sz="2200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 £20k fees, £50k stipend, £48k RTSG </a:t>
            </a:r>
            <a:endParaRPr lang="en-US" sz="2200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974424"/>
            <a:ext cx="37600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Laptop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Consumables (£24k)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Placements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Conferences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3 weeks rotation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Retreats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Training to sister universities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Students conference / industry day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Visits</a:t>
            </a:r>
          </a:p>
          <a:p>
            <a:endParaRPr lang="en-US" sz="1800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0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267494"/>
            <a:ext cx="7865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84 students @ £118k per student </a:t>
            </a:r>
            <a:r>
              <a:rPr lang="mr-I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who’s funding them?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1275606"/>
            <a:ext cx="492416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40 EPSRC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12 HEI (5 Glasgow, 4 </a:t>
            </a:r>
            <a:r>
              <a:rPr lang="en-US" sz="2200" dirty="0" err="1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B’ham</a:t>
            </a: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, 3 Aston)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5 clinical fellows (NHS &amp; partners)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2 partners</a:t>
            </a:r>
          </a:p>
          <a:p>
            <a:r>
              <a:rPr lang="en-US" sz="2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25 </a:t>
            </a: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SFI</a:t>
            </a:r>
          </a:p>
          <a:p>
            <a:endParaRPr lang="en-US" sz="2200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200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275856" y="2643758"/>
            <a:ext cx="0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652120" y="2283718"/>
            <a:ext cx="0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3458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C247DE9-7B8C-426A-B1E2-33EC8C48C4A3}"/>
              </a:ext>
            </a:extLst>
          </p:cNvPr>
          <p:cNvSpPr txBox="1">
            <a:spLocks/>
          </p:cNvSpPr>
          <p:nvPr/>
        </p:nvSpPr>
        <p:spPr>
          <a:xfrm>
            <a:off x="3542454" y="-98414"/>
            <a:ext cx="39015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58AA65-C91B-4339-8BE3-E91B068FB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4" y="660539"/>
            <a:ext cx="931395" cy="831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9710CB8-3A13-473C-8C42-8A0F76242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15" y="230434"/>
            <a:ext cx="1174585" cy="649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1D68DB4-817A-4F8F-96C3-A591CACA3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24" y="168099"/>
            <a:ext cx="1424628" cy="986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DA6B209-4B24-495A-AB06-B845A90963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42" y="455323"/>
            <a:ext cx="1631202" cy="398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7D5312-667C-4756-A8EF-954104CA9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30" y="133832"/>
            <a:ext cx="1357798" cy="1357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67B03F4-36EC-4495-B790-C6F68BEB3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83195"/>
            <a:ext cx="1580603" cy="831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C82DF4F-7026-4F41-9B8C-D286809EB7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23387"/>
          <a:stretch/>
        </p:blipFill>
        <p:spPr>
          <a:xfrm>
            <a:off x="270334" y="1529448"/>
            <a:ext cx="1353814" cy="8106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736E25D-7B2F-452F-B940-DC645B98A6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16" y="1151165"/>
            <a:ext cx="1256597" cy="756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5E3378E-C3EE-43E7-925A-8A2617ACB3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18" y="968078"/>
            <a:ext cx="1328154" cy="13281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D2C777D-FB3E-4C1E-8356-C9E9810D26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14" y="1190724"/>
            <a:ext cx="1299786" cy="1299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38D68A6-430F-43D3-B367-C62668278B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2475218"/>
            <a:ext cx="1076131" cy="10761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42CA7DA-9CD1-47CA-A973-3034634334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3" y="2764599"/>
            <a:ext cx="1336782" cy="5415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5250526-FC6A-4893-8CA5-33C92AB21C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01" y="2559967"/>
            <a:ext cx="1098272" cy="943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C4DFD51-316F-4162-9BFA-9E4DA4B1C3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09" y="2707014"/>
            <a:ext cx="1304026" cy="5364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989BDA6-C32F-4D49-AA14-6D1CEA8EE8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86" y="2808987"/>
            <a:ext cx="2155211" cy="5364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00E1F7F-570A-49EA-8B27-51659A9F35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22" y="2366015"/>
            <a:ext cx="1580603" cy="15806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D0E7DA4-1322-47BA-B6B8-57AF6439F56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9" y="3981232"/>
            <a:ext cx="946942" cy="9469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767A7FD-32C3-4EC9-9BD9-9096A5F6D6E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66" y="4199747"/>
            <a:ext cx="1752342" cy="7794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888C1E0-CAC1-450E-8D6D-85B8B29B73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61" y="3955092"/>
            <a:ext cx="1436701" cy="9439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FF2531D-801E-4199-B88E-194B7C8B8F4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22" y="4088510"/>
            <a:ext cx="1608830" cy="7794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AB216D5-C44F-4885-93AB-727240ED330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64" y="4173917"/>
            <a:ext cx="1641407" cy="8310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2BFBF1F-147D-4933-BE9B-7EF1B68C9BD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63" y="1330245"/>
            <a:ext cx="1041409" cy="7794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72200" y="1292025"/>
            <a:ext cx="1209929" cy="112409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-94833" y="34055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23 Partners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2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7083"/>
            <a:ext cx="309634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23 Partners</a:t>
            </a:r>
          </a:p>
          <a:p>
            <a:endParaRPr lang="en-US" sz="500" b="1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AFR-UK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Atelerix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BASF</a:t>
            </a: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BiogelX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Cell and Gene Therapy Catapult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Cell Guidance Systems</a:t>
            </a: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Cyclacel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Cytochroma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Cytonome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DSTL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Sir Bobby Charlton Foundation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Golden Jubilee National Hospital</a:t>
            </a: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InSphero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LGC 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Nissan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OxSyBio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QuantuMDx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Group Ltd</a:t>
            </a: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ReNeuron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Reprocell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Sphere Fluidics</a:t>
            </a: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Spheritech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Terumo Aortic</a:t>
            </a: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Tiajing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Modern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1347614"/>
            <a:ext cx="35557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 - create projects</a:t>
            </a:r>
          </a:p>
          <a:p>
            <a:endParaRPr lang="en-US" dirty="0"/>
          </a:p>
          <a:p>
            <a:r>
              <a:rPr lang="en-US" dirty="0" smtClean="0"/>
              <a:t>co </a:t>
            </a:r>
            <a:r>
              <a:rPr lang="mr-IN" dirty="0" smtClean="0"/>
              <a:t>–</a:t>
            </a:r>
            <a:r>
              <a:rPr lang="en-US" dirty="0" smtClean="0"/>
              <a:t> supervise students</a:t>
            </a:r>
          </a:p>
          <a:p>
            <a:endParaRPr lang="en-US" dirty="0"/>
          </a:p>
          <a:p>
            <a:r>
              <a:rPr lang="en-US" i="1" dirty="0"/>
              <a:t>i</a:t>
            </a:r>
            <a:r>
              <a:rPr lang="en-US" i="1" dirty="0" smtClean="0"/>
              <a:t>n cash </a:t>
            </a:r>
            <a:r>
              <a:rPr lang="en-US" dirty="0" smtClean="0"/>
              <a:t>&amp; </a:t>
            </a:r>
            <a:r>
              <a:rPr lang="en-US" i="1" dirty="0" smtClean="0"/>
              <a:t>in kind </a:t>
            </a:r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909" y="483518"/>
            <a:ext cx="3982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</a:t>
            </a:r>
            <a:r>
              <a:rPr lang="en-US" i="1" smtClean="0"/>
              <a:t>hape the future of the CDT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3559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iClub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– </a:t>
            </a:r>
          </a:p>
          <a:p>
            <a:r>
              <a:rPr lang="en-US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  <a:p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Adumatech</a:t>
            </a:r>
            <a:endParaRPr lang="en-US" sz="115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AstraZeneca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Bone Cancer Research Trust (BCRT)</a:t>
            </a:r>
          </a:p>
          <a:p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Biolamina</a:t>
            </a:r>
            <a:endParaRPr lang="en-US" sz="115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Celentyx</a:t>
            </a:r>
            <a:endParaRPr lang="en-US" sz="115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Charles River Laboratories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CPI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Electrospinning Company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Entrepreneur Business School (EBS)</a:t>
            </a:r>
          </a:p>
          <a:p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Evotec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/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Cyprotex</a:t>
            </a:r>
            <a:endParaRPr lang="en-US" sz="115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Glasgow Royal Infirmary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MHRA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MRC ARUK Centre for musculoskeletal ageing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N8 Research Partnership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NC3Rs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NHS Research Scotland (NRS-CMT)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NIHR Surgical Reconstruction and Microbiology Research Centre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Georgia Institute of Technology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Queen Elizabeth University Hospital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Hospital La Fe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Scottish Health Innovation Ltd (SHIL)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Scottish National Blood Transfusion Service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Royal </a:t>
            </a:r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Orthopaedic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Hospital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Scar Free Foundation Birmingham Burns Research Centre</a:t>
            </a:r>
          </a:p>
          <a:p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UKRMP Smart Materials Hub</a:t>
            </a:r>
          </a:p>
          <a:p>
            <a:r>
              <a:rPr lang="en-US" sz="1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UofG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College of Science &amp; Engineering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1635646"/>
            <a:ext cx="2247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i="1" dirty="0" smtClean="0">
                <a:latin typeface="Avenir Book" charset="0"/>
                <a:ea typeface="Avenir Book" charset="0"/>
                <a:cs typeface="Avenir Book" charset="0"/>
              </a:rPr>
              <a:t>in kind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support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6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95486"/>
            <a:ext cx="4975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Partners - our crowdfunding model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275606"/>
            <a:ext cx="601799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C</a:t>
            </a: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ontribute with fixed amount to the CDT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C</a:t>
            </a: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o-create projects with academics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Co-supervise students</a:t>
            </a:r>
          </a:p>
          <a:p>
            <a:endParaRPr lang="en-US" sz="2200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When? 5 intakes 2019 </a:t>
            </a:r>
            <a:r>
              <a:rPr lang="mr-IN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 20 </a:t>
            </a:r>
            <a:r>
              <a:rPr lang="mr-IN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 21 </a:t>
            </a:r>
            <a:r>
              <a:rPr lang="mr-IN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 22 </a:t>
            </a:r>
            <a:r>
              <a:rPr lang="mr-IN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 23 </a:t>
            </a:r>
            <a:r>
              <a:rPr lang="mr-IN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24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  </a:t>
            </a:r>
            <a:endParaRPr lang="en-US" sz="2200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How many? 23 partners &amp; 84 studentships</a:t>
            </a:r>
          </a:p>
          <a:p>
            <a:endParaRPr lang="en-US" sz="2200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6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95486"/>
            <a:ext cx="4975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Partners - our crowdfunding model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384196"/>
            <a:ext cx="64136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200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We do not really need more partners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200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200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200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We need partners to fulfill their commitment (!)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920" y="239811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BUT</a:t>
            </a:r>
            <a:endParaRPr lang="en-US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041" y="921556"/>
            <a:ext cx="3584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We are financially stable:</a:t>
            </a:r>
          </a:p>
        </p:txBody>
      </p:sp>
    </p:spTree>
    <p:extLst>
      <p:ext uri="{BB962C8B-B14F-4D97-AF65-F5344CB8AC3E}">
        <p14:creationId xmlns:p14="http://schemas.microsoft.com/office/powerpoint/2010/main" val="31599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95486"/>
            <a:ext cx="4975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Partners - our crowdfunding model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383221"/>
            <a:ext cx="812408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200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We have your letter of </a:t>
            </a: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support for the application</a:t>
            </a:r>
            <a:endParaRPr lang="en-US" sz="2200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200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We need signature of partners letter to confirm commitment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200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You can set terms how you pay us !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041" y="921556"/>
            <a:ext cx="494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Letter sent to partners (November)</a:t>
            </a:r>
            <a:endParaRPr lang="en-US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76958"/>
      </p:ext>
    </p:extLst>
  </p:cSld>
  <p:clrMapOvr>
    <a:masterClrMapping/>
  </p:clrMapOvr>
</p:sld>
</file>

<file path=ppt/theme/theme1.xml><?xml version="1.0" encoding="utf-8"?>
<a:theme xmlns:a="http://schemas.openxmlformats.org/drawingml/2006/main" name="UoG_PowerPoint_16.9">
  <a:themeElements>
    <a:clrScheme name="University colours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 new style powerpoint 16-9.pptx" id="{97C22F46-F125-4D00-95EF-3D823F2A9098}" vid="{7CB73F60-E4EE-4883-BE06-99F2F5666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B009EFA6266941BE35A19565295C42" ma:contentTypeVersion="9" ma:contentTypeDescription="Create a new document." ma:contentTypeScope="" ma:versionID="e2a59a5652d0d6be761e459828285565">
  <xsd:schema xmlns:xsd="http://www.w3.org/2001/XMLSchema" xmlns:xs="http://www.w3.org/2001/XMLSchema" xmlns:p="http://schemas.microsoft.com/office/2006/metadata/properties" xmlns:ns2="bcbd597b-b333-4ac5-b6c0-8d5ad54d0886" targetNamespace="http://schemas.microsoft.com/office/2006/metadata/properties" ma:root="true" ma:fieldsID="56f914c816b65a0a8b1b133945a07483" ns2:_="">
    <xsd:import namespace="bcbd597b-b333-4ac5-b6c0-8d5ad54d08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d597b-b333-4ac5-b6c0-8d5ad54d0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526562-8A05-4BF5-88D9-30BAD481CCF6}"/>
</file>

<file path=customXml/itemProps2.xml><?xml version="1.0" encoding="utf-8"?>
<ds:datastoreItem xmlns:ds="http://schemas.openxmlformats.org/officeDocument/2006/customXml" ds:itemID="{8C8AD679-3C73-4553-A9D7-815D50DC1A35}"/>
</file>

<file path=customXml/itemProps3.xml><?xml version="1.0" encoding="utf-8"?>
<ds:datastoreItem xmlns:ds="http://schemas.openxmlformats.org/officeDocument/2006/customXml" ds:itemID="{D0D3443D-BA67-4870-A995-1DC8E8D3EB7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7155</TotalTime>
  <Words>314</Words>
  <Application>Microsoft Macintosh PowerPoint</Application>
  <PresentationFormat>On-screen Show (16:9)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Avenir Book</vt:lpstr>
      <vt:lpstr>Calibri</vt:lpstr>
      <vt:lpstr>Mangal</vt:lpstr>
      <vt:lpstr>ＭＳ Ｐゴシック</vt:lpstr>
      <vt:lpstr>Times New Roman</vt:lpstr>
      <vt:lpstr>ヒラギノ角ゴ Pro W3</vt:lpstr>
      <vt:lpstr>Arial</vt:lpstr>
      <vt:lpstr>UoG_PowerPoint_16.9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Glasgow</Company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use 44 font size for your title</dc:title>
  <dc:subject/>
  <dc:creator>Jamie Wightwick</dc:creator>
  <cp:keywords/>
  <dc:description/>
  <cp:lastModifiedBy>Manuel Salmeron-Sanchez</cp:lastModifiedBy>
  <cp:revision>248</cp:revision>
  <dcterms:created xsi:type="dcterms:W3CDTF">2017-01-10T13:35:14Z</dcterms:created>
  <dcterms:modified xsi:type="dcterms:W3CDTF">2020-01-22T07:12:40Z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0x01010075B009EFA6266941BE35A19565295C42</vt:lpwstr>
  </property>
</Properties>
</file>